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456" y="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1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06700-BDA8-429E-954C-59507AD0BD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4F7D10-03A9-4801-932E-85339724B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9B2E9-AD89-478F-B589-80B85D27B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F050E4-9BC5-4D39-8B75-D9B9A9EC4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51C07-9A88-4699-B6A8-9949E09AF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86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BF396-7A31-4DA0-9545-D91546C01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19DABC-059E-49B1-9AAA-EC29F7F89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64EB7-5C1F-4AEA-B40A-A50E466A9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D9460-9812-41A1-8F49-CE89C8BCD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3ABCF-0F6A-425A-804B-0CB1DE8BC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45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A27B29-ADF5-4D75-9A09-0281245782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C292F6-D22D-452A-8022-6091270A7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E7CEA-432A-4D91-A8FD-07D909EC6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8A40A-06C5-4973-95CB-E38A5A3D4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17761-BB60-4055-AA32-98EB24BFB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73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FE2E2-BE6B-4627-A14C-FE037F4C4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0B7E0-BAF8-45AB-8E34-E7ADC7992D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DA3645-8882-4179-8943-3C2B8A52F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C9E54-65B3-4545-BCD3-2E89BA4E8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555FC-7BE9-4573-93FD-802FF72C0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044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CA4BE-2B0F-49D9-B4FC-4B6A81B36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F27543-0B7C-405D-A2C7-9CEEAFED4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DF5014-B4FC-423F-8EC9-F598572B1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08618-65D0-4AD8-B85B-ED44FC00D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B91D9-8AFA-4932-87F3-2FC5D7D70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29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8413B-B8FF-4B19-97F4-DB9BAB8F8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C2DE5-69E2-4EE8-8E3D-589E63DB95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98AE55-D2DF-408A-951F-5ADC54290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E79B93-7005-4BB7-9824-E13AAEFCD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7B6F4D-48DF-4DC5-9C2B-1291074C5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9D1375-F5C7-4C97-ACC1-F00B1EF95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398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CF3A2-8FCD-4AB5-AED1-89DFB6592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2B769-9125-484D-9C4A-6BAC75B71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00475-A19F-4D27-809D-756FA39EA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B57DB1-E561-47A4-8BAB-7D78A11C60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9CAD4B-4EC2-47B4-ABB1-92761A6434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ED615B-0CCB-4832-9B57-6C2A15F23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3BF41F-9B8F-4756-AE3B-DC99C8D53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121B0-E58E-479B-A82F-A2348EC4D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36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604A5-C119-49D9-8248-209097764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16430E-3203-4A38-9B45-A1AA081A4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E3C38B-F015-4484-86E7-CC87D99F3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1DAF8-B2B4-4B0F-9AB6-8A757FAEF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84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D3C38F-1BDD-45A3-991F-8B18A8BF6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7F0654-5729-4ECE-8600-C734B176D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1FFAE-60F6-4472-BFEF-CAE401E63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696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287F3-6BEA-46EA-81F6-9D8F333C7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57D97-C6CC-4B1B-B111-F64600744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5E3EEA-1255-4BC0-A15B-60D3CA862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B4430F-6649-4AD1-87EB-E863E5166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B69B2-FBE3-42B4-9350-1030814A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352E8E-A383-4A90-A254-F5E3EF75F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13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5E93B-FB01-4836-8A3C-2B2FC5273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250D91-A7DA-46E8-8B2A-1C85CAABF6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32E502-B11F-4D6D-9FC8-6CCC163C15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BFB95-ADC6-466D-806E-C46013020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00FAF-41A4-4ADC-A4E0-BBDAE3518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83D9A-F084-474F-BBBA-05E1AA293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16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017764-87CF-4F13-8408-F64B14D8E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15DC79-C027-4E63-8D00-513011AE3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8EF71-6A5C-47B4-B3C7-5BB9B539AB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1FA09D-D820-472D-891C-579578156F12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1EB5E-12C7-46C9-95F5-91D0B760A3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70CE0-E867-44F9-9230-29C49EC2F4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678E60-9C28-4F9B-BDE2-98654B611E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551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D7E94-BDC2-4A39-88B3-6DCACDCEA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155" y="1122363"/>
            <a:ext cx="11372045" cy="2387600"/>
          </a:xfrm>
        </p:spPr>
        <p:txBody>
          <a:bodyPr>
            <a:noAutofit/>
          </a:bodyPr>
          <a:lstStyle/>
          <a:p>
            <a:pPr algn="l"/>
            <a:r>
              <a:rPr lang="en-US" sz="4200" dirty="0"/>
              <a:t>Effect of light, methyl </a:t>
            </a:r>
            <a:r>
              <a:rPr lang="en-US" sz="4200" dirty="0" err="1"/>
              <a:t>jasmonate</a:t>
            </a:r>
            <a:r>
              <a:rPr lang="en-US" sz="4200" dirty="0"/>
              <a:t>, and cyclodextrin on production of phenolic compounds in hairy root cultures of </a:t>
            </a:r>
            <a:r>
              <a:rPr lang="en-US" sz="4200" i="1" dirty="0"/>
              <a:t>Scutellaria lateriflora</a:t>
            </a:r>
            <a:endParaRPr lang="en-US" sz="4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39A055-05BB-499C-9968-44C619D52C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155" y="3627795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>
                <a:latin typeface="+mj-lt"/>
              </a:rPr>
              <a:t>Zachary Marsh, </a:t>
            </a:r>
            <a:r>
              <a:rPr lang="en-US" dirty="0" err="1">
                <a:latin typeface="+mj-lt"/>
              </a:rPr>
              <a:t>Tianhong</a:t>
            </a:r>
            <a:r>
              <a:rPr lang="en-US" dirty="0">
                <a:latin typeface="+mj-lt"/>
              </a:rPr>
              <a:t> Yang, Luis </a:t>
            </a:r>
            <a:r>
              <a:rPr lang="en-US" dirty="0" err="1">
                <a:latin typeface="+mj-lt"/>
              </a:rPr>
              <a:t>Nopo-Olazabal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Shuchi</a:t>
            </a:r>
            <a:r>
              <a:rPr lang="en-US" dirty="0">
                <a:latin typeface="+mj-lt"/>
              </a:rPr>
              <a:t> Wu, Taylor Ingle, Nirmal </a:t>
            </a:r>
            <a:r>
              <a:rPr lang="en-US" dirty="0" err="1">
                <a:latin typeface="+mj-lt"/>
              </a:rPr>
              <a:t>Joshee</a:t>
            </a:r>
            <a:r>
              <a:rPr lang="en-US" dirty="0">
                <a:latin typeface="+mj-lt"/>
              </a:rPr>
              <a:t>, Fabricio Medina-Bolivar</a:t>
            </a:r>
          </a:p>
          <a:p>
            <a:pPr algn="l"/>
            <a:endParaRPr lang="en-US" dirty="0">
              <a:latin typeface="+mj-lt"/>
            </a:endParaRPr>
          </a:p>
          <a:p>
            <a:pPr algn="l"/>
            <a:r>
              <a:rPr lang="en-US" dirty="0">
                <a:latin typeface="+mj-lt"/>
              </a:rPr>
              <a:t>September 2014, Phytochemistry</a:t>
            </a:r>
          </a:p>
        </p:txBody>
      </p:sp>
    </p:spTree>
    <p:extLst>
      <p:ext uri="{BB962C8B-B14F-4D97-AF65-F5344CB8AC3E}">
        <p14:creationId xmlns:p14="http://schemas.microsoft.com/office/powerpoint/2010/main" val="2739381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C13FD-4928-4471-8404-8B1591F2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90882"/>
            <a:ext cx="3489101" cy="2493985"/>
          </a:xfrm>
        </p:spPr>
        <p:txBody>
          <a:bodyPr>
            <a:normAutofit/>
          </a:bodyPr>
          <a:lstStyle/>
          <a:p>
            <a:r>
              <a:rPr lang="en-US" dirty="0"/>
              <a:t>Results – baicalin and baicalein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E4C205-1CB5-401D-A263-A981EB6D9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7481" y="390882"/>
            <a:ext cx="5476320" cy="53876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1425BC-8D5F-4767-8932-05077B511D76}"/>
              </a:ext>
            </a:extLst>
          </p:cNvPr>
          <p:cNvSpPr txBox="1"/>
          <p:nvPr/>
        </p:nvSpPr>
        <p:spPr>
          <a:xfrm>
            <a:off x="5745842" y="5778501"/>
            <a:ext cx="6578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Fig. 8. </a:t>
            </a:r>
            <a:r>
              <a:rPr lang="en-US" dirty="0">
                <a:latin typeface="+mj-lt"/>
              </a:rPr>
              <a:t>Yield of (A) baicalin (3) and (B) baicalein (6) in the tissue of hairy root cultures of Scutellaria lateriflora line 4 grown in light and dark conditions and treated with various elicitors.</a:t>
            </a:r>
          </a:p>
        </p:txBody>
      </p:sp>
    </p:spTree>
    <p:extLst>
      <p:ext uri="{BB962C8B-B14F-4D97-AF65-F5344CB8AC3E}">
        <p14:creationId xmlns:p14="http://schemas.microsoft.com/office/powerpoint/2010/main" val="2818488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C13FD-4928-4471-8404-8B1591F2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90882"/>
            <a:ext cx="3489101" cy="2493985"/>
          </a:xfrm>
        </p:spPr>
        <p:txBody>
          <a:bodyPr>
            <a:normAutofit/>
          </a:bodyPr>
          <a:lstStyle/>
          <a:p>
            <a:r>
              <a:rPr lang="en-US" dirty="0"/>
              <a:t>Results – wogonin and wogonoside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1FF8AE-E735-47F0-AAE4-495D2B3AB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90882"/>
            <a:ext cx="5257801" cy="53907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CBF2DE-12E6-404D-B2A1-F4BDDC01BD5D}"/>
              </a:ext>
            </a:extLst>
          </p:cNvPr>
          <p:cNvSpPr txBox="1"/>
          <p:nvPr/>
        </p:nvSpPr>
        <p:spPr>
          <a:xfrm>
            <a:off x="5795493" y="5781605"/>
            <a:ext cx="62462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Fig 9. </a:t>
            </a:r>
            <a:r>
              <a:rPr lang="en-US" dirty="0">
                <a:latin typeface="+mj-lt"/>
              </a:rPr>
              <a:t>Yield of (A) wogonoside (5) and (B) wogonin (7) in the tissue of hairy root cultures of Scutellaria lateriflora line 4 grown in light and dark conditions and treated with various elicitors.</a:t>
            </a:r>
          </a:p>
        </p:txBody>
      </p:sp>
    </p:spTree>
    <p:extLst>
      <p:ext uri="{BB962C8B-B14F-4D97-AF65-F5344CB8AC3E}">
        <p14:creationId xmlns:p14="http://schemas.microsoft.com/office/powerpoint/2010/main" val="1725575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841D6AD-99C7-4985-9B66-1336454BA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" y="264645"/>
            <a:ext cx="11950700" cy="632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538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37414-8629-4600-9672-1B06423F0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B18A0-2DD1-406B-860A-974DAE23C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Root cultures of </a:t>
            </a:r>
            <a:r>
              <a:rPr lang="en-US" i="1" dirty="0">
                <a:latin typeface="+mj-lt"/>
              </a:rPr>
              <a:t>S. lateriflora</a:t>
            </a:r>
            <a:r>
              <a:rPr lang="en-US" dirty="0">
                <a:latin typeface="+mj-lt"/>
              </a:rPr>
              <a:t> can produce all 7 flavonoids investigated</a:t>
            </a:r>
          </a:p>
          <a:p>
            <a:r>
              <a:rPr lang="en-US" dirty="0">
                <a:latin typeface="+mj-lt"/>
              </a:rPr>
              <a:t>Cultures treated with 15 mm </a:t>
            </a:r>
            <a:r>
              <a:rPr lang="el-GR" dirty="0">
                <a:latin typeface="+mj-lt"/>
              </a:rPr>
              <a:t>β-</a:t>
            </a:r>
            <a:r>
              <a:rPr lang="en-US" dirty="0">
                <a:latin typeface="+mj-lt"/>
              </a:rPr>
              <a:t>CD in continuous light produced significant more baicalein and wogonin than cultures incubated in darkness </a:t>
            </a:r>
          </a:p>
        </p:txBody>
      </p:sp>
    </p:spTree>
    <p:extLst>
      <p:ext uri="{BB962C8B-B14F-4D97-AF65-F5344CB8AC3E}">
        <p14:creationId xmlns:p14="http://schemas.microsoft.com/office/powerpoint/2010/main" val="2391528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EAA36-81E0-45E0-B8BA-DF259C0D9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5115D-F66C-4662-934E-D69501F34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67926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1" dirty="0">
                <a:latin typeface="+mj-lt"/>
              </a:rPr>
              <a:t>Scutellaria lateriflora </a:t>
            </a:r>
            <a:r>
              <a:rPr lang="en-US" b="1" dirty="0">
                <a:latin typeface="+mj-lt"/>
              </a:rPr>
              <a:t>is a medicinal plant</a:t>
            </a:r>
          </a:p>
          <a:p>
            <a:r>
              <a:rPr lang="en-US" dirty="0">
                <a:latin typeface="+mj-lt"/>
              </a:rPr>
              <a:t>Native to North America</a:t>
            </a:r>
          </a:p>
          <a:p>
            <a:r>
              <a:rPr lang="en-US" dirty="0">
                <a:latin typeface="+mj-lt"/>
              </a:rPr>
              <a:t>Roots used in Native American medicine</a:t>
            </a:r>
          </a:p>
          <a:p>
            <a:r>
              <a:rPr lang="en-US" dirty="0">
                <a:latin typeface="+mj-lt"/>
              </a:rPr>
              <a:t>Activities</a:t>
            </a:r>
          </a:p>
          <a:p>
            <a:pPr lvl="1">
              <a:buFont typeface="Calibri Light" panose="020F0302020204030204" pitchFamily="34" charset="0"/>
              <a:buChar char="-"/>
            </a:pPr>
            <a:r>
              <a:rPr lang="en-US" dirty="0">
                <a:latin typeface="+mj-lt"/>
              </a:rPr>
              <a:t>Anticonvulsant</a:t>
            </a:r>
          </a:p>
          <a:p>
            <a:pPr lvl="1">
              <a:buFont typeface="Calibri Light" panose="020F0302020204030204" pitchFamily="34" charset="0"/>
              <a:buChar char="-"/>
            </a:pPr>
            <a:r>
              <a:rPr lang="en-US" dirty="0">
                <a:latin typeface="+mj-lt"/>
              </a:rPr>
              <a:t>Anxiolytic</a:t>
            </a:r>
          </a:p>
          <a:p>
            <a:pPr lvl="1">
              <a:buFont typeface="Calibri Light" panose="020F0302020204030204" pitchFamily="34" charset="0"/>
              <a:buChar char="-"/>
            </a:pPr>
            <a:r>
              <a:rPr lang="en-US" dirty="0">
                <a:latin typeface="+mj-lt"/>
              </a:rPr>
              <a:t>Anti-inflammatory</a:t>
            </a:r>
          </a:p>
          <a:p>
            <a:pPr lvl="1">
              <a:buFont typeface="Calibri Light" panose="020F0302020204030204" pitchFamily="34" charset="0"/>
              <a:buChar char="-"/>
            </a:pPr>
            <a:r>
              <a:rPr lang="en-US" dirty="0">
                <a:latin typeface="+mj-lt"/>
              </a:rPr>
              <a:t>Anti-cancer</a:t>
            </a:r>
          </a:p>
          <a:p>
            <a:pPr lvl="1">
              <a:buFont typeface="Calibri Light" panose="020F0302020204030204" pitchFamily="34" charset="0"/>
              <a:buChar char="-"/>
            </a:pPr>
            <a:r>
              <a:rPr lang="en-US" dirty="0">
                <a:latin typeface="+mj-lt"/>
              </a:rPr>
              <a:t>Antioxidant</a:t>
            </a:r>
          </a:p>
          <a:p>
            <a:pPr lvl="1"/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pic>
        <p:nvPicPr>
          <p:cNvPr id="6" name="Picture 5" descr="A picture containing plant, vase, sitting, flower&#10;&#10;Description automatically generated">
            <a:extLst>
              <a:ext uri="{FF2B5EF4-FFF2-40B4-BE49-F238E27FC236}">
                <a16:creationId xmlns:a16="http://schemas.microsoft.com/office/drawing/2014/main" id="{D89A6FF5-29C0-4B00-90BF-35327AB83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547566" y="1370729"/>
            <a:ext cx="5492839" cy="4119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897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C0DD-2F3F-446E-9D5C-44EAB83A3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C6763-3DD4-4E58-BBE8-ED9A3A5EB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08435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+mj-lt"/>
              </a:rPr>
              <a:t>Over-exploitation of natural plant populations can damage ecosystems</a:t>
            </a:r>
          </a:p>
          <a:p>
            <a:r>
              <a:rPr lang="en-US" dirty="0">
                <a:latin typeface="+mj-lt"/>
              </a:rPr>
              <a:t>Hairy root cultures as a bioproduction platform</a:t>
            </a:r>
          </a:p>
          <a:p>
            <a:pPr lvl="1"/>
            <a:r>
              <a:rPr lang="en-US" dirty="0">
                <a:latin typeface="+mj-lt"/>
              </a:rPr>
              <a:t>Growth rate comparable to cell suspension cultures</a:t>
            </a:r>
          </a:p>
          <a:p>
            <a:pPr lvl="1"/>
            <a:r>
              <a:rPr lang="en-US" dirty="0">
                <a:latin typeface="+mj-lt"/>
              </a:rPr>
              <a:t>Capable of reproducing biosynthetic activity of intact plant root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E83D51-919B-4E5C-903A-8AD564FE2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97536"/>
            <a:ext cx="5521751" cy="38311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55FA94-F019-436F-99BE-01DEB3BE091E}"/>
              </a:ext>
            </a:extLst>
          </p:cNvPr>
          <p:cNvSpPr txBox="1"/>
          <p:nvPr/>
        </p:nvSpPr>
        <p:spPr>
          <a:xfrm>
            <a:off x="6096000" y="5028640"/>
            <a:ext cx="5521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Fig. 2. </a:t>
            </a:r>
            <a:r>
              <a:rPr lang="en-US" dirty="0">
                <a:latin typeface="+mj-lt"/>
              </a:rPr>
              <a:t>(A) Scutellaria lateriflora plant grown in vitro for 4 months. (B) Stem explant showing development of hairy roots after inoculation with </a:t>
            </a:r>
            <a:r>
              <a:rPr lang="en-US" i="1" dirty="0">
                <a:latin typeface="+mj-lt"/>
              </a:rPr>
              <a:t>Agrobacterium </a:t>
            </a:r>
            <a:r>
              <a:rPr lang="en-US" i="1" dirty="0" err="1">
                <a:latin typeface="+mj-lt"/>
              </a:rPr>
              <a:t>rhizogenes</a:t>
            </a:r>
            <a:r>
              <a:rPr lang="en-US" i="1" dirty="0">
                <a:latin typeface="+mj-lt"/>
              </a:rPr>
              <a:t>. </a:t>
            </a:r>
            <a:r>
              <a:rPr lang="en-US" dirty="0">
                <a:latin typeface="+mj-lt"/>
              </a:rPr>
              <a:t>(C) Close-up of hairy roots showing a profusion of root hairs.</a:t>
            </a:r>
          </a:p>
        </p:txBody>
      </p:sp>
    </p:spTree>
    <p:extLst>
      <p:ext uri="{BB962C8B-B14F-4D97-AF65-F5344CB8AC3E}">
        <p14:creationId xmlns:p14="http://schemas.microsoft.com/office/powerpoint/2010/main" val="3343527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7028F-9BB2-456F-A3D0-CD090657F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4C437-9678-44D2-9F24-361E31627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62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+mj-lt"/>
              </a:rPr>
              <a:t>Maximize flavonoid yield from hairy root cultures of </a:t>
            </a:r>
            <a:r>
              <a:rPr lang="en-US" b="1" i="1" dirty="0">
                <a:latin typeface="+mj-lt"/>
              </a:rPr>
              <a:t>S. lateriflora</a:t>
            </a:r>
          </a:p>
          <a:p>
            <a:r>
              <a:rPr lang="en-US" dirty="0">
                <a:latin typeface="+mj-lt"/>
              </a:rPr>
              <a:t>3 environmental factors tested</a:t>
            </a:r>
          </a:p>
          <a:p>
            <a:pPr lvl="1">
              <a:buFont typeface="Calibri Light" panose="020F0302020204030204" pitchFamily="34" charset="0"/>
              <a:buChar char="-"/>
            </a:pPr>
            <a:r>
              <a:rPr lang="en-US" dirty="0">
                <a:latin typeface="+mj-lt"/>
              </a:rPr>
              <a:t>Continuous light vs dark</a:t>
            </a:r>
          </a:p>
          <a:p>
            <a:pPr lvl="1">
              <a:buFont typeface="Calibri Light" panose="020F0302020204030204" pitchFamily="34" charset="0"/>
              <a:buChar char="-"/>
            </a:pPr>
            <a:r>
              <a:rPr lang="en-US" dirty="0">
                <a:latin typeface="+mj-lt"/>
              </a:rPr>
              <a:t>± 100 µM methyl </a:t>
            </a:r>
            <a:r>
              <a:rPr lang="en-US" dirty="0" err="1">
                <a:latin typeface="+mj-lt"/>
              </a:rPr>
              <a:t>jasmonate</a:t>
            </a:r>
            <a:r>
              <a:rPr lang="en-US" dirty="0">
                <a:latin typeface="+mj-lt"/>
              </a:rPr>
              <a:t> (</a:t>
            </a:r>
            <a:r>
              <a:rPr lang="en-US" dirty="0" err="1">
                <a:latin typeface="+mj-lt"/>
              </a:rPr>
              <a:t>MeJa</a:t>
            </a:r>
            <a:r>
              <a:rPr lang="en-US" dirty="0">
                <a:latin typeface="+mj-lt"/>
              </a:rPr>
              <a:t>)</a:t>
            </a:r>
          </a:p>
          <a:p>
            <a:pPr lvl="1">
              <a:buFont typeface="Calibri Light" panose="020F0302020204030204" pitchFamily="34" charset="0"/>
              <a:buChar char="-"/>
            </a:pPr>
            <a:r>
              <a:rPr lang="en-US" dirty="0">
                <a:latin typeface="+mj-lt"/>
              </a:rPr>
              <a:t>Cyclodextrin (</a:t>
            </a:r>
            <a:r>
              <a:rPr lang="el-GR" dirty="0">
                <a:latin typeface="+mj-lt"/>
              </a:rPr>
              <a:t>β</a:t>
            </a:r>
            <a:r>
              <a:rPr lang="en-US" dirty="0">
                <a:latin typeface="+mj-lt"/>
              </a:rPr>
              <a:t>-CD) @ 3 concentrations: 0.75 mM, 7.5 mM, and 15 mM</a:t>
            </a:r>
          </a:p>
          <a:p>
            <a:r>
              <a:rPr lang="en-US" dirty="0">
                <a:latin typeface="+mj-lt"/>
              </a:rPr>
              <a:t>Concentrations of 7 flavones measured via HPLC</a:t>
            </a:r>
          </a:p>
          <a:p>
            <a:endParaRPr lang="en-US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1C157E-C984-4C58-A7DC-866C0843A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800" y="222935"/>
            <a:ext cx="4000500" cy="58711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20D3F0-F3C6-4D39-8141-B24E9FFD31B5}"/>
              </a:ext>
            </a:extLst>
          </p:cNvPr>
          <p:cNvSpPr txBox="1"/>
          <p:nvPr/>
        </p:nvSpPr>
        <p:spPr>
          <a:xfrm>
            <a:off x="6502400" y="6094091"/>
            <a:ext cx="5562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Fig. 1. </a:t>
            </a:r>
            <a:r>
              <a:rPr lang="en-US" dirty="0">
                <a:latin typeface="+mj-lt"/>
              </a:rPr>
              <a:t>Chemical structures of selected phenolic compounds identified in </a:t>
            </a:r>
            <a:r>
              <a:rPr lang="en-US" i="1" dirty="0">
                <a:latin typeface="+mj-lt"/>
              </a:rPr>
              <a:t>Scutellaria lateriflora </a:t>
            </a:r>
            <a:r>
              <a:rPr lang="en-US" dirty="0">
                <a:latin typeface="+mj-lt"/>
              </a:rPr>
              <a:t>hairy roots.</a:t>
            </a:r>
          </a:p>
        </p:txBody>
      </p:sp>
    </p:spTree>
    <p:extLst>
      <p:ext uri="{BB962C8B-B14F-4D97-AF65-F5344CB8AC3E}">
        <p14:creationId xmlns:p14="http://schemas.microsoft.com/office/powerpoint/2010/main" val="3515928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F08A2-2E00-47FC-AB16-1E9C0A73F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849F4-9620-4EAA-B016-4BAF18F31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42904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+mj-lt"/>
              </a:rPr>
              <a:t>Establishment of hairy root cultures</a:t>
            </a:r>
          </a:p>
          <a:p>
            <a:r>
              <a:rPr lang="en-US" dirty="0">
                <a:latin typeface="+mj-lt"/>
              </a:rPr>
              <a:t>Root internode sections inoculated with </a:t>
            </a:r>
            <a:r>
              <a:rPr lang="en-US" i="1" dirty="0">
                <a:latin typeface="+mj-lt"/>
              </a:rPr>
              <a:t>Agrobacterium </a:t>
            </a:r>
            <a:r>
              <a:rPr lang="en-US" i="1" dirty="0" err="1">
                <a:latin typeface="+mj-lt"/>
              </a:rPr>
              <a:t>rhizogenes</a:t>
            </a:r>
            <a:endParaRPr lang="en-US" i="1" dirty="0">
              <a:latin typeface="+mj-lt"/>
            </a:endParaRPr>
          </a:p>
          <a:p>
            <a:r>
              <a:rPr lang="en-US" i="1" dirty="0">
                <a:latin typeface="+mj-lt"/>
              </a:rPr>
              <a:t>A. </a:t>
            </a:r>
            <a:r>
              <a:rPr lang="en-US" i="1" dirty="0" err="1">
                <a:latin typeface="+mj-lt"/>
              </a:rPr>
              <a:t>rhizogenes</a:t>
            </a:r>
            <a:r>
              <a:rPr lang="en-US" dirty="0">
                <a:latin typeface="+mj-lt"/>
              </a:rPr>
              <a:t> has 2 T-DNAs</a:t>
            </a:r>
          </a:p>
          <a:p>
            <a:pPr lvl="1">
              <a:buFont typeface="Calibri Light" panose="020F0302020204030204" pitchFamily="34" charset="0"/>
              <a:buChar char="-"/>
            </a:pPr>
            <a:r>
              <a:rPr lang="en-US" dirty="0">
                <a:latin typeface="+mj-lt"/>
              </a:rPr>
              <a:t>T</a:t>
            </a:r>
            <a:r>
              <a:rPr lang="en-US" baseline="-25000" dirty="0">
                <a:latin typeface="+mj-lt"/>
              </a:rPr>
              <a:t>L</a:t>
            </a:r>
            <a:r>
              <a:rPr lang="en-US" dirty="0">
                <a:latin typeface="+mj-lt"/>
              </a:rPr>
              <a:t>-DNA contains </a:t>
            </a:r>
            <a:r>
              <a:rPr lang="en-US" i="1" dirty="0" err="1">
                <a:latin typeface="+mj-lt"/>
              </a:rPr>
              <a:t>rol</a:t>
            </a:r>
            <a:r>
              <a:rPr lang="en-US" i="1" dirty="0">
                <a:latin typeface="+mj-lt"/>
              </a:rPr>
              <a:t> </a:t>
            </a:r>
            <a:r>
              <a:rPr lang="en-US" dirty="0">
                <a:latin typeface="+mj-lt"/>
              </a:rPr>
              <a:t>genes – hairy root initiation</a:t>
            </a:r>
          </a:p>
          <a:p>
            <a:pPr lvl="1">
              <a:buFont typeface="Calibri Light" panose="020F0302020204030204" pitchFamily="34" charset="0"/>
              <a:buChar char="-"/>
            </a:pPr>
            <a:r>
              <a:rPr lang="en-US" dirty="0">
                <a:latin typeface="+mj-lt"/>
              </a:rPr>
              <a:t>T</a:t>
            </a:r>
            <a:r>
              <a:rPr lang="en-US" baseline="-25000" dirty="0">
                <a:latin typeface="+mj-lt"/>
              </a:rPr>
              <a:t>R</a:t>
            </a:r>
            <a:r>
              <a:rPr lang="en-US" dirty="0">
                <a:latin typeface="+mj-lt"/>
              </a:rPr>
              <a:t>-DNA contains </a:t>
            </a:r>
            <a:r>
              <a:rPr lang="en-US" i="1" dirty="0">
                <a:latin typeface="+mj-lt"/>
              </a:rPr>
              <a:t>aux</a:t>
            </a:r>
            <a:r>
              <a:rPr lang="en-US" dirty="0">
                <a:latin typeface="+mj-lt"/>
              </a:rPr>
              <a:t> genes – auxin biosynthesis </a:t>
            </a:r>
          </a:p>
          <a:p>
            <a:r>
              <a:rPr lang="en-US" dirty="0">
                <a:latin typeface="+mj-lt"/>
              </a:rPr>
              <a:t>Successful transformation confirmed with PCR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71060BE-EFCC-429B-8267-BCDDB5B3E2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736" y="365125"/>
            <a:ext cx="4824764" cy="53993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2D8E2B-DEDE-4A7D-8FF7-CAC0637A14DA}"/>
              </a:ext>
            </a:extLst>
          </p:cNvPr>
          <p:cNvSpPr txBox="1"/>
          <p:nvPr/>
        </p:nvSpPr>
        <p:spPr>
          <a:xfrm>
            <a:off x="7474568" y="5569545"/>
            <a:ext cx="42290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Fig S1. </a:t>
            </a:r>
            <a:r>
              <a:rPr lang="en-US" dirty="0">
                <a:latin typeface="+mj-lt"/>
              </a:rPr>
              <a:t>Molecular characterization of </a:t>
            </a:r>
            <a:r>
              <a:rPr lang="en-US" i="1" dirty="0">
                <a:latin typeface="+mj-lt"/>
              </a:rPr>
              <a:t>Scutellaria lateriflora </a:t>
            </a:r>
            <a:r>
              <a:rPr lang="en-US" dirty="0">
                <a:latin typeface="+mj-lt"/>
              </a:rPr>
              <a:t>hairy root line 4 by PCR.</a:t>
            </a:r>
          </a:p>
        </p:txBody>
      </p:sp>
    </p:spTree>
    <p:extLst>
      <p:ext uri="{BB962C8B-B14F-4D97-AF65-F5344CB8AC3E}">
        <p14:creationId xmlns:p14="http://schemas.microsoft.com/office/powerpoint/2010/main" val="2698438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7925C-3446-4007-A54D-5FD813DAB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0DF2C-E695-465F-9B89-820AB2FAE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5257800" cy="4910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+mj-lt"/>
              </a:rPr>
              <a:t>Establishment of hairy root cultures</a:t>
            </a:r>
          </a:p>
          <a:p>
            <a:r>
              <a:rPr lang="en-US" dirty="0">
                <a:latin typeface="+mj-lt"/>
              </a:rPr>
              <a:t>Grown in cefotaxime and auxin containing media</a:t>
            </a:r>
          </a:p>
          <a:p>
            <a:r>
              <a:rPr lang="en-US" dirty="0">
                <a:latin typeface="+mj-lt"/>
              </a:rPr>
              <a:t>pH and conductivity measured to ensure samples were taken at same growth stage</a:t>
            </a:r>
          </a:p>
          <a:p>
            <a:r>
              <a:rPr lang="en-US" dirty="0">
                <a:latin typeface="+mj-lt"/>
              </a:rPr>
              <a:t>Grown in continuous light or dark conditions</a:t>
            </a:r>
          </a:p>
          <a:p>
            <a:pPr lvl="1">
              <a:buFont typeface="Calibri Light" panose="020F0302020204030204" pitchFamily="34" charset="0"/>
              <a:buChar char="-"/>
            </a:pPr>
            <a:r>
              <a:rPr lang="en-US" dirty="0">
                <a:latin typeface="+mj-lt"/>
              </a:rPr>
              <a:t>CHS is up-regulated by blue and UVB light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952CAE-B4C4-4627-81C6-268C90CE3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6745" y="623416"/>
            <a:ext cx="5366593" cy="48110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18BD9F-5461-42DB-B0EE-CEBD5DD3C7BA}"/>
              </a:ext>
            </a:extLst>
          </p:cNvPr>
          <p:cNvSpPr txBox="1"/>
          <p:nvPr/>
        </p:nvSpPr>
        <p:spPr>
          <a:xfrm>
            <a:off x="6436745" y="5434483"/>
            <a:ext cx="53665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Fig. 3. </a:t>
            </a:r>
            <a:r>
              <a:rPr lang="en-US" dirty="0">
                <a:latin typeface="+mj-lt"/>
              </a:rPr>
              <a:t>Growth curve analysis of hairy roots of S. lateriflora line 4 grown under continuous darkness. Hairy roots were grown in modified MS medium (MSV) supplemented with 0.5 mg/l IBA. </a:t>
            </a:r>
          </a:p>
        </p:txBody>
      </p:sp>
    </p:spTree>
    <p:extLst>
      <p:ext uri="{BB962C8B-B14F-4D97-AF65-F5344CB8AC3E}">
        <p14:creationId xmlns:p14="http://schemas.microsoft.com/office/powerpoint/2010/main" val="1995751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517BF-70F7-48E9-A520-3EA51820A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346A4-3C97-4D91-BF51-41B3309A8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+mj-lt"/>
              </a:rPr>
              <a:t>Elicitor treatment &amp; flavonoid measurement</a:t>
            </a:r>
          </a:p>
          <a:p>
            <a:r>
              <a:rPr lang="en-US" dirty="0">
                <a:latin typeface="+mj-lt"/>
              </a:rPr>
              <a:t>Root samples transferred to media containing </a:t>
            </a:r>
            <a:r>
              <a:rPr lang="en-US" dirty="0" err="1">
                <a:latin typeface="+mj-lt"/>
              </a:rPr>
              <a:t>MeJa</a:t>
            </a:r>
            <a:r>
              <a:rPr lang="en-US" dirty="0">
                <a:latin typeface="+mj-lt"/>
              </a:rPr>
              <a:t>/</a:t>
            </a:r>
            <a:r>
              <a:rPr lang="el-GR" dirty="0">
                <a:latin typeface="+mj-lt"/>
              </a:rPr>
              <a:t>β-</a:t>
            </a:r>
            <a:r>
              <a:rPr lang="en-US" dirty="0">
                <a:latin typeface="+mj-lt"/>
              </a:rPr>
              <a:t>CD for 24 hours</a:t>
            </a:r>
          </a:p>
          <a:p>
            <a:r>
              <a:rPr lang="en-US" dirty="0">
                <a:latin typeface="+mj-lt"/>
              </a:rPr>
              <a:t>Flavonoid concentrations measured via HPLC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9440A2-F456-4BDC-84FD-60B4BC0D7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053" y="3355074"/>
            <a:ext cx="8233893" cy="25343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3ECEED1-D933-4E63-B090-58545853CD0C}"/>
              </a:ext>
            </a:extLst>
          </p:cNvPr>
          <p:cNvSpPr txBox="1"/>
          <p:nvPr/>
        </p:nvSpPr>
        <p:spPr>
          <a:xfrm>
            <a:off x="104103" y="5889402"/>
            <a:ext cx="12362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Fig. 5. </a:t>
            </a:r>
            <a:r>
              <a:rPr lang="en-US" dirty="0">
                <a:latin typeface="+mj-lt"/>
              </a:rPr>
              <a:t>HPLC chromatogram (UV 277 nm) of MeOH extract from the tissue of hairy root cultures of Scutellaria lateriflora incubated under continuous darkness. 1, </a:t>
            </a:r>
            <a:r>
              <a:rPr lang="it-IT" dirty="0">
                <a:latin typeface="+mj-lt"/>
              </a:rPr>
              <a:t>Verbascoside; 2, scutellarin; 3, baicalin; 4, scutellarein; 5, wogonoside; 6, baicalein; 7, wogonin.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31009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F964-5965-467F-97D4-F0758074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6612"/>
            <a:ext cx="4403501" cy="2184892"/>
          </a:xfrm>
        </p:spPr>
        <p:txBody>
          <a:bodyPr/>
          <a:lstStyle/>
          <a:p>
            <a:r>
              <a:rPr lang="en-US" dirty="0"/>
              <a:t>Results – </a:t>
            </a:r>
            <a:r>
              <a:rPr lang="en-US" dirty="0" err="1"/>
              <a:t>verbascoside</a:t>
            </a:r>
            <a:r>
              <a:rPr lang="en-US" dirty="0"/>
              <a:t> (</a:t>
            </a:r>
            <a:r>
              <a:rPr lang="en-US" dirty="0" err="1"/>
              <a:t>acetoside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50A81D-61E2-4ADA-AD34-527FAD373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1713" y="1867438"/>
            <a:ext cx="5982088" cy="30708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E7E261-3889-40A2-A777-FFC92EAB9E18}"/>
              </a:ext>
            </a:extLst>
          </p:cNvPr>
          <p:cNvSpPr txBox="1"/>
          <p:nvPr/>
        </p:nvSpPr>
        <p:spPr>
          <a:xfrm>
            <a:off x="5241702" y="5087155"/>
            <a:ext cx="6112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Fig. 6. </a:t>
            </a:r>
            <a:r>
              <a:rPr lang="en-US" dirty="0">
                <a:latin typeface="+mj-lt"/>
              </a:rPr>
              <a:t>Yield of </a:t>
            </a:r>
            <a:r>
              <a:rPr lang="en-US" dirty="0" err="1">
                <a:latin typeface="+mj-lt"/>
              </a:rPr>
              <a:t>verbascoside</a:t>
            </a:r>
            <a:r>
              <a:rPr lang="en-US" dirty="0">
                <a:latin typeface="+mj-lt"/>
              </a:rPr>
              <a:t> (1) in the tissue of hairy root cultures of Scutellaria lateriflora line 4 grown under light and dark conditions and treated with various elicitors.</a:t>
            </a:r>
          </a:p>
        </p:txBody>
      </p:sp>
    </p:spTree>
    <p:extLst>
      <p:ext uri="{BB962C8B-B14F-4D97-AF65-F5344CB8AC3E}">
        <p14:creationId xmlns:p14="http://schemas.microsoft.com/office/powerpoint/2010/main" val="3924444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C13FD-4928-4471-8404-8B1591F2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90882"/>
            <a:ext cx="3489101" cy="2493985"/>
          </a:xfrm>
        </p:spPr>
        <p:txBody>
          <a:bodyPr>
            <a:normAutofit/>
          </a:bodyPr>
          <a:lstStyle/>
          <a:p>
            <a:r>
              <a:rPr lang="en-US" dirty="0"/>
              <a:t>Results – scutellarin and </a:t>
            </a:r>
            <a:r>
              <a:rPr lang="en-US" dirty="0" err="1"/>
              <a:t>scutellarein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AA2EAC-3E84-44E9-98BB-92286FD6A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8338" y="390882"/>
            <a:ext cx="5535463" cy="54613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EB8B4E-7F7C-49D5-8E07-0B988FB3FF29}"/>
              </a:ext>
            </a:extLst>
          </p:cNvPr>
          <p:cNvSpPr txBox="1"/>
          <p:nvPr/>
        </p:nvSpPr>
        <p:spPr>
          <a:xfrm>
            <a:off x="5818338" y="5852278"/>
            <a:ext cx="61704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Fig 7. </a:t>
            </a:r>
            <a:r>
              <a:rPr lang="en-US" dirty="0">
                <a:latin typeface="+mj-lt"/>
              </a:rPr>
              <a:t>Yield of (A) scutellarin and (B) </a:t>
            </a:r>
            <a:r>
              <a:rPr lang="en-US" dirty="0" err="1">
                <a:latin typeface="+mj-lt"/>
              </a:rPr>
              <a:t>scutellarein</a:t>
            </a:r>
            <a:r>
              <a:rPr lang="en-US" dirty="0">
                <a:latin typeface="+mj-lt"/>
              </a:rPr>
              <a:t> in the tissue of hairy root cultures of Scutellaria lateriflora line 4 grown in light and dark conditions and treated with various elicitors.</a:t>
            </a:r>
            <a:endParaRPr 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28757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649</Words>
  <Application>Microsoft Office PowerPoint</Application>
  <PresentationFormat>Widescreen</PresentationFormat>
  <Paragraphs>59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Effect of light, methyl jasmonate, and cyclodextrin on production of phenolic compounds in hairy root cultures of Scutellaria lateriflora</vt:lpstr>
      <vt:lpstr>Background</vt:lpstr>
      <vt:lpstr>Background</vt:lpstr>
      <vt:lpstr>Goal</vt:lpstr>
      <vt:lpstr>Method</vt:lpstr>
      <vt:lpstr>Method</vt:lpstr>
      <vt:lpstr>Method</vt:lpstr>
      <vt:lpstr>Results – verbascoside (acetoside)</vt:lpstr>
      <vt:lpstr>Results – scutellarin and scutellarein</vt:lpstr>
      <vt:lpstr>Results – baicalin and baicalein</vt:lpstr>
      <vt:lpstr>Results – wogonin and wogonoside</vt:lpstr>
      <vt:lpstr>PowerPoint Presentation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 of light, methyl jasmonate, and cyclodextrin on production of phenolic compounds in hairy root cultures of Scutellaria lateriflora</dc:title>
  <dc:creator>Bryce Askey</dc:creator>
  <cp:lastModifiedBy> </cp:lastModifiedBy>
  <cp:revision>17</cp:revision>
  <dcterms:created xsi:type="dcterms:W3CDTF">2020-02-20T16:16:49Z</dcterms:created>
  <dcterms:modified xsi:type="dcterms:W3CDTF">2020-02-20T19:57:36Z</dcterms:modified>
</cp:coreProperties>
</file>

<file path=docProps/thumbnail.jpeg>
</file>